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91" d="100"/>
          <a:sy n="91" d="100"/>
        </p:scale>
        <p:origin x="-91"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BA96721-2C84-4CEB-B525-CD6D6F8287A5}"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A96721-2C84-4CEB-B525-CD6D6F8287A5}"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DBA96721-2C84-4CEB-B525-CD6D6F8287A5}"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BA96721-2C84-4CEB-B525-CD6D6F8287A5}"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BA96721-2C84-4CEB-B525-CD6D6F8287A5}"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9BA1BD2-3A02-4B99-8A17-33D22689864F}" type="datetimeFigureOut">
              <a:rPr lang="en-US" smtClean="0"/>
              <a:t>5/20/2014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A96721-2C84-4CEB-B525-CD6D6F8287A5}"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BA96721-2C84-4CEB-B525-CD6D6F8287A5}"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BA96721-2C84-4CEB-B525-CD6D6F8287A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BA96721-2C84-4CEB-B525-CD6D6F8287A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BA96721-2C84-4CEB-B525-CD6D6F8287A5}"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89BA1BD2-3A02-4B99-8A17-33D22689864F}" type="datetimeFigureOut">
              <a:rPr lang="en-US" smtClean="0"/>
              <a:t>5/20/2014</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DBA96721-2C84-4CEB-B525-CD6D6F8287A5}"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89BA1BD2-3A02-4B99-8A17-33D22689864F}" type="datetimeFigureOut">
              <a:rPr lang="en-US" smtClean="0"/>
              <a:t>5/20/2014</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9BA1BD2-3A02-4B99-8A17-33D22689864F}" type="datetimeFigureOut">
              <a:rPr lang="en-US" smtClean="0"/>
              <a:t>5/20/2014</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BA96721-2C84-4CEB-B525-CD6D6F8287A5}"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990600"/>
          </a:xfrm>
        </p:spPr>
        <p:txBody>
          <a:bodyPr/>
          <a:lstStyle/>
          <a:p>
            <a:r>
              <a:rPr lang="en-US" dirty="0" smtClean="0"/>
              <a:t>WORKERS COMPENSATION</a:t>
            </a:r>
            <a:endParaRPr lang="en-US" dirty="0"/>
          </a:p>
        </p:txBody>
      </p:sp>
      <p:sp>
        <p:nvSpPr>
          <p:cNvPr id="4" name="Title 1"/>
          <p:cNvSpPr txBox="1">
            <a:spLocks/>
          </p:cNvSpPr>
          <p:nvPr/>
        </p:nvSpPr>
        <p:spPr>
          <a:xfrm>
            <a:off x="609600" y="3200400"/>
            <a:ext cx="7772400" cy="1828800"/>
          </a:xfrm>
          <a:prstGeom prst="rect">
            <a:avLst/>
          </a:prstGeom>
        </p:spPr>
        <p:txBody>
          <a:bodyPr vert="horz" anchor="b">
            <a:normAutofit/>
          </a:bodyPr>
          <a:lstStyle>
            <a:lvl1pPr algn="ctr" rtl="0" eaLnBrk="1" latinLnBrk="0" hangingPunct="1">
              <a:spcBef>
                <a:spcPct val="0"/>
              </a:spcBef>
              <a:buNone/>
              <a:defRPr kumimoji="0" sz="4200" kern="1200">
                <a:solidFill>
                  <a:schemeClr val="accent1"/>
                </a:solidFill>
                <a:latin typeface="+mj-lt"/>
                <a:ea typeface="+mj-ea"/>
                <a:cs typeface="+mj-cs"/>
              </a:defRPr>
            </a:lvl1pPr>
          </a:lstStyle>
          <a:p>
            <a:r>
              <a:rPr lang="en-US" dirty="0" smtClean="0"/>
              <a:t>A GUIDE FOR ADMINISTRATORS</a:t>
            </a:r>
            <a:endParaRPr lang="en-US" dirty="0"/>
          </a:p>
        </p:txBody>
      </p:sp>
    </p:spTree>
    <p:extLst>
      <p:ext uri="{BB962C8B-B14F-4D97-AF65-F5344CB8AC3E}">
        <p14:creationId xmlns:p14="http://schemas.microsoft.com/office/powerpoint/2010/main" val="828457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FAQ’S</a:t>
            </a:r>
            <a:endParaRPr lang="en-US" dirty="0"/>
          </a:p>
        </p:txBody>
      </p:sp>
      <p:sp>
        <p:nvSpPr>
          <p:cNvPr id="2" name="Content Placeholder 1"/>
          <p:cNvSpPr>
            <a:spLocks noGrp="1"/>
          </p:cNvSpPr>
          <p:nvPr>
            <p:ph sz="quarter" idx="1"/>
          </p:nvPr>
        </p:nvSpPr>
        <p:spPr/>
        <p:txBody>
          <a:bodyPr>
            <a:normAutofit fontScale="92500"/>
          </a:bodyPr>
          <a:lstStyle/>
          <a:p>
            <a:pPr marL="0" indent="0">
              <a:buNone/>
            </a:pPr>
            <a:r>
              <a:rPr lang="en-US" dirty="0" smtClean="0"/>
              <a:t>Q- Can I reduce the hours or the rate of pay of an employee on workers comp</a:t>
            </a:r>
            <a:r>
              <a:rPr lang="en-US" dirty="0"/>
              <a:t>?</a:t>
            </a:r>
            <a:r>
              <a:rPr lang="en-US" b="1" dirty="0" smtClean="0">
                <a:solidFill>
                  <a:schemeClr val="accent1">
                    <a:lumMod val="75000"/>
                  </a:schemeClr>
                </a:solidFill>
              </a:rPr>
              <a:t>  </a:t>
            </a:r>
          </a:p>
          <a:p>
            <a:pPr marL="0" indent="0">
              <a:buNone/>
            </a:pPr>
            <a:r>
              <a:rPr lang="en-US" b="1" dirty="0" smtClean="0">
                <a:solidFill>
                  <a:schemeClr val="accent1">
                    <a:lumMod val="75000"/>
                  </a:schemeClr>
                </a:solidFill>
              </a:rPr>
              <a:t>A- No, we always want to keep the employee at the same amount of hours and the same rate of pay, however you can adjust the shifts or times the employee works.</a:t>
            </a:r>
          </a:p>
          <a:p>
            <a:pPr marL="0" indent="0">
              <a:buNone/>
            </a:pPr>
            <a:r>
              <a:rPr lang="en-US" dirty="0" smtClean="0"/>
              <a:t>Q-What should I do if I think that the employee is not being truthful about the accident? </a:t>
            </a:r>
            <a:r>
              <a:rPr lang="en-US" b="1" dirty="0" smtClean="0">
                <a:solidFill>
                  <a:schemeClr val="accent1">
                    <a:lumMod val="75000"/>
                  </a:schemeClr>
                </a:solidFill>
              </a:rPr>
              <a:t> </a:t>
            </a:r>
          </a:p>
          <a:p>
            <a:pPr marL="0" indent="0">
              <a:buNone/>
            </a:pPr>
            <a:r>
              <a:rPr lang="en-US" b="1" dirty="0" smtClean="0">
                <a:solidFill>
                  <a:schemeClr val="accent1">
                    <a:lumMod val="75000"/>
                  </a:schemeClr>
                </a:solidFill>
              </a:rPr>
              <a:t>A- Document your suspicions on the supervisors account section of the Injury Report and they will be addressed by the insurance carrier.</a:t>
            </a:r>
          </a:p>
        </p:txBody>
      </p:sp>
    </p:spTree>
    <p:extLst>
      <p:ext uri="{BB962C8B-B14F-4D97-AF65-F5344CB8AC3E}">
        <p14:creationId xmlns:p14="http://schemas.microsoft.com/office/powerpoint/2010/main" val="2266911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50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50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BASIC STEPS TO FOLLOW</a:t>
            </a:r>
            <a:endParaRPr lang="en-US" dirty="0"/>
          </a:p>
        </p:txBody>
      </p:sp>
      <p:sp>
        <p:nvSpPr>
          <p:cNvPr id="2" name="Content Placeholder 1"/>
          <p:cNvSpPr>
            <a:spLocks noGrp="1"/>
          </p:cNvSpPr>
          <p:nvPr>
            <p:ph sz="quarter" idx="1"/>
          </p:nvPr>
        </p:nvSpPr>
        <p:spPr/>
        <p:txBody>
          <a:bodyPr>
            <a:normAutofit/>
          </a:bodyPr>
          <a:lstStyle/>
          <a:p>
            <a:pPr marL="285750" indent="-285750">
              <a:buFont typeface="Arial" panose="020B0604020202020204" pitchFamily="34" charset="0"/>
              <a:buChar char="•"/>
            </a:pPr>
            <a:r>
              <a:rPr lang="en-US" sz="3600" dirty="0" smtClean="0"/>
              <a:t>EMPLOYEE RESPONSIBILITIES</a:t>
            </a:r>
          </a:p>
          <a:p>
            <a:pPr marL="285750" indent="-285750">
              <a:buFont typeface="Arial" panose="020B0604020202020204" pitchFamily="34" charset="0"/>
              <a:buChar char="•"/>
            </a:pPr>
            <a:r>
              <a:rPr lang="en-US" sz="3600" dirty="0" smtClean="0"/>
              <a:t>ADMINISTRATOR RESPONSIBILITIES</a:t>
            </a:r>
          </a:p>
          <a:p>
            <a:pPr marL="285750" indent="-285750">
              <a:buFont typeface="Arial" panose="020B0604020202020204" pitchFamily="34" charset="0"/>
              <a:buChar char="•"/>
            </a:pPr>
            <a:r>
              <a:rPr lang="en-US" sz="3600" dirty="0" smtClean="0"/>
              <a:t>LIGHT/MODIFY OR TRANSITION DUTY</a:t>
            </a:r>
          </a:p>
          <a:p>
            <a:pPr marL="285750" indent="-285750">
              <a:buFont typeface="Arial" panose="020B0604020202020204" pitchFamily="34" charset="0"/>
              <a:buChar char="•"/>
            </a:pPr>
            <a:r>
              <a:rPr lang="en-US" sz="3600" dirty="0" smtClean="0"/>
              <a:t>FOLLOW – UP </a:t>
            </a:r>
          </a:p>
          <a:p>
            <a:pPr marL="285750" indent="-285750">
              <a:buFont typeface="Arial" panose="020B0604020202020204" pitchFamily="34" charset="0"/>
              <a:buChar char="•"/>
            </a:pPr>
            <a:r>
              <a:rPr lang="en-US" sz="3600" dirty="0" smtClean="0"/>
              <a:t>FAQ’S</a:t>
            </a:r>
          </a:p>
          <a:p>
            <a:pPr marL="285750" indent="-285750">
              <a:buFont typeface="Arial" panose="020B0604020202020204" pitchFamily="34" charset="0"/>
              <a:buChar char="•"/>
            </a:pPr>
            <a:endParaRPr lang="en-US" sz="3600" dirty="0" smtClean="0"/>
          </a:p>
          <a:p>
            <a:pPr marL="285750" indent="-285750">
              <a:buFont typeface="Arial" panose="020B0604020202020204" pitchFamily="34" charset="0"/>
              <a:buChar char="•"/>
            </a:pPr>
            <a:endParaRPr lang="en-US" sz="3600" dirty="0"/>
          </a:p>
        </p:txBody>
      </p:sp>
    </p:spTree>
    <p:extLst>
      <p:ext uri="{BB962C8B-B14F-4D97-AF65-F5344CB8AC3E}">
        <p14:creationId xmlns:p14="http://schemas.microsoft.com/office/powerpoint/2010/main" val="150707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50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50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50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 EMPLOYEE RESPONSIBILITIES</a:t>
            </a:r>
            <a:endParaRPr lang="en-US" dirty="0"/>
          </a:p>
        </p:txBody>
      </p:sp>
      <p:sp>
        <p:nvSpPr>
          <p:cNvPr id="2" name="Content Placeholder 1"/>
          <p:cNvSpPr>
            <a:spLocks noGrp="1"/>
          </p:cNvSpPr>
          <p:nvPr>
            <p:ph sz="quarter" idx="1"/>
          </p:nvPr>
        </p:nvSpPr>
        <p:spPr/>
        <p:txBody>
          <a:bodyPr>
            <a:normAutofit/>
          </a:bodyPr>
          <a:lstStyle/>
          <a:p>
            <a:pPr marL="285750" indent="-285750">
              <a:buFont typeface="Arial" panose="020B0604020202020204" pitchFamily="34" charset="0"/>
              <a:buChar char="•"/>
            </a:pPr>
            <a:r>
              <a:rPr lang="en-US" sz="2800" dirty="0" smtClean="0"/>
              <a:t>Every employee needs to know what their responsibilities if they are injured at work.  </a:t>
            </a:r>
          </a:p>
          <a:p>
            <a:pPr marL="285750" indent="-285750">
              <a:buFont typeface="Arial" panose="020B0604020202020204" pitchFamily="34" charset="0"/>
              <a:buChar char="•"/>
            </a:pPr>
            <a:r>
              <a:rPr lang="en-US" sz="2800" dirty="0" smtClean="0"/>
              <a:t>Step 1- Contact your supervisor immediately</a:t>
            </a:r>
          </a:p>
          <a:p>
            <a:pPr marL="285750" indent="-285750">
              <a:buFont typeface="Arial" panose="020B0604020202020204" pitchFamily="34" charset="0"/>
              <a:buChar char="•"/>
            </a:pPr>
            <a:r>
              <a:rPr lang="en-US" sz="2800" dirty="0" smtClean="0"/>
              <a:t>Step 2-Complete the First Report of Injury Form</a:t>
            </a:r>
          </a:p>
          <a:p>
            <a:pPr marL="285750" indent="-285750">
              <a:buFont typeface="Arial" panose="020B0604020202020204" pitchFamily="34" charset="0"/>
              <a:buChar char="•"/>
            </a:pPr>
            <a:r>
              <a:rPr lang="en-US" sz="2800" dirty="0" smtClean="0"/>
              <a:t>Step 3-Determine if there is a need to seek treatment </a:t>
            </a:r>
            <a:endParaRPr lang="en-US" sz="2800" dirty="0" smtClean="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82133017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50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50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50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EMPLOYEE RESPONSIBILITIES</a:t>
            </a:r>
            <a:endParaRPr lang="en-US" dirty="0"/>
          </a:p>
        </p:txBody>
      </p:sp>
      <p:sp>
        <p:nvSpPr>
          <p:cNvPr id="2" name="Content Placeholder 1"/>
          <p:cNvSpPr>
            <a:spLocks noGrp="1"/>
          </p:cNvSpPr>
          <p:nvPr>
            <p:ph sz="quarter" idx="1"/>
          </p:nvPr>
        </p:nvSpPr>
        <p:spPr/>
        <p:txBody>
          <a:bodyPr>
            <a:normAutofit fontScale="92500" lnSpcReduction="10000"/>
          </a:bodyPr>
          <a:lstStyle/>
          <a:p>
            <a:pPr marL="285750" indent="-285750">
              <a:buFont typeface="Arial" panose="020B0604020202020204" pitchFamily="34" charset="0"/>
              <a:buChar char="•"/>
            </a:pPr>
            <a:r>
              <a:rPr lang="en-US" sz="3200" dirty="0" smtClean="0"/>
              <a:t>Step 4- Be aware of designated providers for treatment.</a:t>
            </a:r>
          </a:p>
          <a:p>
            <a:pPr marL="285750" indent="-285750">
              <a:buFont typeface="Arial" panose="020B0604020202020204" pitchFamily="34" charset="0"/>
              <a:buChar char="•"/>
            </a:pPr>
            <a:r>
              <a:rPr lang="en-US" sz="3200" dirty="0" smtClean="0"/>
              <a:t>Step 5- Take the Modified/Transitional Work Plan form for the doctor to complete.  This form is very important and the employee cannot return to work without it or something from the physician explaining their work status</a:t>
            </a:r>
            <a:r>
              <a:rPr lang="en-US" sz="3200" dirty="0" smtClean="0"/>
              <a:t>.</a:t>
            </a:r>
          </a:p>
          <a:p>
            <a:pPr marL="285750" indent="-285750">
              <a:buFont typeface="Arial" panose="020B0604020202020204" pitchFamily="34" charset="0"/>
              <a:buChar char="•"/>
            </a:pPr>
            <a:r>
              <a:rPr lang="en-US" sz="3200" dirty="0" smtClean="0"/>
              <a:t>Step 6- Schedule your doctor and therapy appointments around your work schedule </a:t>
            </a:r>
            <a:endParaRPr lang="en-US" sz="3200" dirty="0" smtClean="0"/>
          </a:p>
        </p:txBody>
      </p:sp>
    </p:spTree>
    <p:extLst>
      <p:ext uri="{BB962C8B-B14F-4D97-AF65-F5344CB8AC3E}">
        <p14:creationId xmlns:p14="http://schemas.microsoft.com/office/powerpoint/2010/main" val="22047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50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ADMINISTRATOR RESPONSIBILITIES</a:t>
            </a:r>
            <a:endParaRPr lang="en-US" dirty="0"/>
          </a:p>
        </p:txBody>
      </p:sp>
      <p:sp>
        <p:nvSpPr>
          <p:cNvPr id="2" name="Content Placeholder 1"/>
          <p:cNvSpPr>
            <a:spLocks noGrp="1"/>
          </p:cNvSpPr>
          <p:nvPr>
            <p:ph sz="quarter" idx="1"/>
          </p:nvPr>
        </p:nvSpPr>
        <p:spPr/>
        <p:txBody>
          <a:bodyPr>
            <a:normAutofit lnSpcReduction="10000"/>
          </a:bodyPr>
          <a:lstStyle/>
          <a:p>
            <a:pPr marL="285750" indent="-285750">
              <a:buFont typeface="Arial" panose="020B0604020202020204" pitchFamily="34" charset="0"/>
              <a:buChar char="•"/>
            </a:pPr>
            <a:r>
              <a:rPr lang="en-US" sz="3000" dirty="0" smtClean="0"/>
              <a:t>Notify the HR Department of the injury ASAP</a:t>
            </a:r>
          </a:p>
          <a:p>
            <a:pPr marL="285750" indent="-285750">
              <a:buFont typeface="Arial" panose="020B0604020202020204" pitchFamily="34" charset="0"/>
              <a:buChar char="•"/>
            </a:pPr>
            <a:r>
              <a:rPr lang="en-US" sz="3000" dirty="0" smtClean="0"/>
              <a:t>Perform an investigation of the injury and complete the Supervisor Account of the Injury Report.</a:t>
            </a:r>
          </a:p>
          <a:p>
            <a:pPr marL="285750" indent="-285750">
              <a:buFont typeface="Arial" panose="020B0604020202020204" pitchFamily="34" charset="0"/>
              <a:buChar char="•"/>
            </a:pPr>
            <a:r>
              <a:rPr lang="en-US" sz="3000" dirty="0" smtClean="0"/>
              <a:t>Have any witnesses complete the witness portion of the </a:t>
            </a:r>
            <a:r>
              <a:rPr lang="en-US" sz="3000" dirty="0"/>
              <a:t>I</a:t>
            </a:r>
            <a:r>
              <a:rPr lang="en-US" sz="3000" dirty="0" smtClean="0"/>
              <a:t>njury </a:t>
            </a:r>
            <a:r>
              <a:rPr lang="en-US" sz="3000" dirty="0"/>
              <a:t>R</a:t>
            </a:r>
            <a:r>
              <a:rPr lang="en-US" sz="3000" dirty="0" smtClean="0"/>
              <a:t>eport</a:t>
            </a:r>
          </a:p>
          <a:p>
            <a:pPr marL="285750" indent="-285750">
              <a:buFont typeface="Arial" panose="020B0604020202020204" pitchFamily="34" charset="0"/>
              <a:buChar char="•"/>
            </a:pPr>
            <a:r>
              <a:rPr lang="en-US" sz="3000" dirty="0" smtClean="0"/>
              <a:t>Send all the documentation to the HR Department as soon as possible.</a:t>
            </a:r>
          </a:p>
          <a:p>
            <a:pPr marL="285750" indent="-285750">
              <a:buFont typeface="Arial" panose="020B0604020202020204" pitchFamily="34" charset="0"/>
              <a:buChar char="•"/>
            </a:pPr>
            <a:r>
              <a:rPr lang="en-US" sz="3000" dirty="0" smtClean="0"/>
              <a:t>If an injured employee does not want medical treatment, these steps still must be followed.</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28449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50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50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50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ADMINISTRATOR RESPONSIBILITIES</a:t>
            </a:r>
            <a:endParaRPr lang="en-US" dirty="0"/>
          </a:p>
        </p:txBody>
      </p:sp>
      <p:sp>
        <p:nvSpPr>
          <p:cNvPr id="2" name="Content Placeholder 1"/>
          <p:cNvSpPr>
            <a:spLocks noGrp="1"/>
          </p:cNvSpPr>
          <p:nvPr>
            <p:ph sz="quarter" idx="1"/>
          </p:nvPr>
        </p:nvSpPr>
        <p:spPr/>
        <p:txBody>
          <a:bodyPr>
            <a:normAutofit/>
          </a:bodyPr>
          <a:lstStyle/>
          <a:p>
            <a:pPr marL="285750" indent="-285750">
              <a:buFont typeface="Arial" panose="020B0604020202020204" pitchFamily="34" charset="0"/>
              <a:buChar char="•"/>
            </a:pPr>
            <a:r>
              <a:rPr lang="en-US" sz="2800" dirty="0" smtClean="0"/>
              <a:t>Once an injured employee has been seen by a medical provider follow these steps:</a:t>
            </a:r>
          </a:p>
          <a:p>
            <a:pPr marL="285750" indent="-285750">
              <a:buFont typeface="Arial" panose="020B0604020202020204" pitchFamily="34" charset="0"/>
              <a:buChar char="•"/>
            </a:pPr>
            <a:r>
              <a:rPr lang="en-US" dirty="0" smtClean="0"/>
              <a:t>Step 1-Contact the HR Department to determine if the employee is cleared to return to work and under what conditions or restrictions.</a:t>
            </a:r>
          </a:p>
          <a:p>
            <a:pPr marL="285750" indent="-285750">
              <a:buFont typeface="Arial" panose="020B0604020202020204" pitchFamily="34" charset="0"/>
              <a:buChar char="•"/>
            </a:pPr>
            <a:r>
              <a:rPr lang="en-US" dirty="0" smtClean="0"/>
              <a:t>Step 2- If requested by the doctor, a light duty work plan will be developed by the HR Department.  Please note that any employee that has been given restrictions cannot resume work until a modified duty work plan is signed by the employee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49197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50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50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ADMINISTRATOR </a:t>
            </a:r>
            <a:r>
              <a:rPr lang="en-US" dirty="0"/>
              <a:t>RESPONSIBILITIES</a:t>
            </a:r>
          </a:p>
        </p:txBody>
      </p:sp>
      <p:sp>
        <p:nvSpPr>
          <p:cNvPr id="3" name="Content Placeholder 2"/>
          <p:cNvSpPr>
            <a:spLocks noGrp="1"/>
          </p:cNvSpPr>
          <p:nvPr>
            <p:ph sz="quarter" idx="1"/>
          </p:nvPr>
        </p:nvSpPr>
        <p:spPr/>
        <p:txBody>
          <a:bodyPr>
            <a:normAutofit/>
          </a:bodyPr>
          <a:lstStyle/>
          <a:p>
            <a:r>
              <a:rPr lang="en-US" dirty="0" smtClean="0"/>
              <a:t>Step </a:t>
            </a:r>
            <a:r>
              <a:rPr lang="en-US" dirty="0"/>
              <a:t>3- Make any staffing/schedule changes to accommodate the modified duty work plan</a:t>
            </a:r>
            <a:r>
              <a:rPr lang="en-US" dirty="0" smtClean="0"/>
              <a:t>.</a:t>
            </a:r>
            <a:endParaRPr lang="en-US" dirty="0"/>
          </a:p>
          <a:p>
            <a:pPr marL="285750" indent="-285750">
              <a:buFont typeface="Arial" panose="020B0604020202020204" pitchFamily="34" charset="0"/>
              <a:buChar char="•"/>
            </a:pPr>
            <a:r>
              <a:rPr lang="en-US" dirty="0"/>
              <a:t>Step 4- Calendar the employees follow-up appointments with their doctor.  Please note that an employee cannot return to work until they have provided an updated Activity Status Report from their doctor.</a:t>
            </a:r>
          </a:p>
          <a:p>
            <a:pPr marL="285750" indent="-285750">
              <a:buFont typeface="Arial" panose="020B0604020202020204" pitchFamily="34" charset="0"/>
              <a:buChar char="•"/>
            </a:pPr>
            <a:r>
              <a:rPr lang="en-US" dirty="0"/>
              <a:t>Step 5- Send all </a:t>
            </a:r>
            <a:r>
              <a:rPr lang="en-US" dirty="0" smtClean="0"/>
              <a:t>doctor </a:t>
            </a:r>
            <a:r>
              <a:rPr lang="en-US" dirty="0"/>
              <a:t>updates to the HR Departments.</a:t>
            </a:r>
          </a:p>
          <a:p>
            <a:endParaRPr lang="en-US" dirty="0"/>
          </a:p>
        </p:txBody>
      </p:sp>
    </p:spTree>
    <p:extLst>
      <p:ext uri="{BB962C8B-B14F-4D97-AF65-F5344CB8AC3E}">
        <p14:creationId xmlns:p14="http://schemas.microsoft.com/office/powerpoint/2010/main" val="279444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50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ADMINISTRATOR RESPONSIBILITIES</a:t>
            </a:r>
            <a:endParaRPr lang="en-US" dirty="0"/>
          </a:p>
        </p:txBody>
      </p:sp>
      <p:sp>
        <p:nvSpPr>
          <p:cNvPr id="2" name="Content Placeholder 1"/>
          <p:cNvSpPr>
            <a:spLocks noGrp="1"/>
          </p:cNvSpPr>
          <p:nvPr>
            <p:ph sz="quarter" idx="1"/>
          </p:nvPr>
        </p:nvSpPr>
        <p:spPr/>
        <p:txBody>
          <a:bodyPr>
            <a:normAutofit/>
          </a:bodyPr>
          <a:lstStyle/>
          <a:p>
            <a:pPr marL="285750" indent="-285750">
              <a:buFont typeface="Arial" panose="020B0604020202020204" pitchFamily="34" charset="0"/>
              <a:buChar char="•"/>
            </a:pPr>
            <a:r>
              <a:rPr lang="en-US" sz="3200" dirty="0" smtClean="0"/>
              <a:t>Tips to remember:</a:t>
            </a:r>
          </a:p>
          <a:p>
            <a:pPr marL="342900" indent="-342900">
              <a:buFont typeface="+mj-lt"/>
              <a:buAutoNum type="arabicPeriod"/>
            </a:pPr>
            <a:r>
              <a:rPr lang="en-US" sz="3200" dirty="0" smtClean="0"/>
              <a:t>It is our goal to return an injured employee to full work activity as soon as possible.</a:t>
            </a:r>
          </a:p>
          <a:p>
            <a:pPr marL="342900" indent="-342900">
              <a:buFont typeface="+mj-lt"/>
              <a:buAutoNum type="arabicPeriod"/>
            </a:pPr>
            <a:r>
              <a:rPr lang="en-US" sz="3200" dirty="0" smtClean="0"/>
              <a:t>We need to make reasonable accommodations to keep an employee working</a:t>
            </a:r>
          </a:p>
          <a:p>
            <a:pPr marL="514350" indent="-514350">
              <a:buFont typeface="+mj-lt"/>
              <a:buAutoNum type="arabicPeriod"/>
            </a:pPr>
            <a:r>
              <a:rPr lang="en-US" sz="3200" dirty="0" smtClean="0"/>
              <a:t>Document…document…document, any complaints or work performance issues.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94699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50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50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FAQ’S</a:t>
            </a:r>
            <a:endParaRPr lang="en-US" dirty="0"/>
          </a:p>
        </p:txBody>
      </p:sp>
      <p:sp>
        <p:nvSpPr>
          <p:cNvPr id="2" name="Content Placeholder 1"/>
          <p:cNvSpPr>
            <a:spLocks noGrp="1"/>
          </p:cNvSpPr>
          <p:nvPr>
            <p:ph sz="quarter" idx="1"/>
          </p:nvPr>
        </p:nvSpPr>
        <p:spPr/>
        <p:txBody>
          <a:bodyPr>
            <a:normAutofit lnSpcReduction="10000"/>
          </a:bodyPr>
          <a:lstStyle/>
          <a:p>
            <a:pPr marL="0" indent="0">
              <a:buNone/>
            </a:pPr>
            <a:r>
              <a:rPr lang="en-US" dirty="0" smtClean="0"/>
              <a:t>Q- Can I fire an employee that is on Workers Compensation?  </a:t>
            </a:r>
          </a:p>
          <a:p>
            <a:pPr marL="0" indent="0">
              <a:buNone/>
            </a:pPr>
            <a:r>
              <a:rPr lang="en-US" b="1" dirty="0" smtClean="0">
                <a:solidFill>
                  <a:schemeClr val="accent1">
                    <a:lumMod val="75000"/>
                  </a:schemeClr>
                </a:solidFill>
              </a:rPr>
              <a:t>A-Yes, however the circumstances must be well documented, this is something that would have to be reviewed with the HR Department.</a:t>
            </a:r>
          </a:p>
          <a:p>
            <a:pPr marL="0" indent="0">
              <a:buNone/>
            </a:pPr>
            <a:r>
              <a:rPr lang="en-US" dirty="0" smtClean="0"/>
              <a:t>Q-Is a needle poke considered to be an injury and if so, how is it treated?  </a:t>
            </a:r>
          </a:p>
          <a:p>
            <a:pPr marL="0" indent="0">
              <a:buNone/>
            </a:pPr>
            <a:r>
              <a:rPr lang="en-US" b="1" dirty="0" smtClean="0">
                <a:solidFill>
                  <a:schemeClr val="accent1">
                    <a:lumMod val="75000"/>
                  </a:schemeClr>
                </a:solidFill>
              </a:rPr>
              <a:t>A-Yes it is an injury, a baseline series of blood tests will be performed and the employee will need to repeat the tests 90 days after the initial injury</a:t>
            </a:r>
          </a:p>
        </p:txBody>
      </p:sp>
    </p:spTree>
    <p:extLst>
      <p:ext uri="{BB962C8B-B14F-4D97-AF65-F5344CB8AC3E}">
        <p14:creationId xmlns:p14="http://schemas.microsoft.com/office/powerpoint/2010/main" val="263016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50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50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50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2013</TotalTime>
  <Words>562</Words>
  <Application>Microsoft Office PowerPoint</Application>
  <PresentationFormat>On-screen Show (4:3)</PresentationFormat>
  <Paragraphs>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WORKERS COMPENSATION</vt:lpstr>
      <vt:lpstr>BASIC STEPS TO FOLLOW</vt:lpstr>
      <vt:lpstr>THE EMPLOYEE RESPONSIBILITIES</vt:lpstr>
      <vt:lpstr>EMPLOYEE RESPONSIBILITIES</vt:lpstr>
      <vt:lpstr>ADMINISTRATOR RESPONSIBILITIES</vt:lpstr>
      <vt:lpstr>ADMINISTRATOR RESPONSIBILITIES</vt:lpstr>
      <vt:lpstr>ADMINISTRATOR RESPONSIBILITIES</vt:lpstr>
      <vt:lpstr>ADMINISTRATOR RESPONSIBILITIES</vt:lpstr>
      <vt:lpstr>FAQ’S</vt:lpstr>
      <vt:lpstr>FAQ’S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WORKER’S COMPENSATION</dc:title>
  <dc:creator>Michell Hoffman</dc:creator>
  <cp:lastModifiedBy>Michell Hoffman</cp:lastModifiedBy>
  <cp:revision>29</cp:revision>
  <cp:lastPrinted>2014-05-19T20:26:05Z</cp:lastPrinted>
  <dcterms:created xsi:type="dcterms:W3CDTF">2014-05-16T21:17:07Z</dcterms:created>
  <dcterms:modified xsi:type="dcterms:W3CDTF">2014-05-21T15:40:07Z</dcterms:modified>
</cp:coreProperties>
</file>